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40" r:id="rId2"/>
    <p:sldId id="341" r:id="rId3"/>
    <p:sldId id="321" r:id="rId4"/>
    <p:sldId id="322" r:id="rId5"/>
    <p:sldId id="323" r:id="rId6"/>
    <p:sldId id="324" r:id="rId7"/>
    <p:sldId id="327" r:id="rId8"/>
    <p:sldId id="328" r:id="rId9"/>
    <p:sldId id="266" r:id="rId10"/>
    <p:sldId id="267" r:id="rId11"/>
    <p:sldId id="268" r:id="rId12"/>
    <p:sldId id="378" r:id="rId13"/>
    <p:sldId id="342" r:id="rId14"/>
    <p:sldId id="344" r:id="rId15"/>
    <p:sldId id="348" r:id="rId16"/>
    <p:sldId id="349" r:id="rId17"/>
    <p:sldId id="365" r:id="rId18"/>
    <p:sldId id="366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8" r:id="rId27"/>
    <p:sldId id="359" r:id="rId28"/>
    <p:sldId id="360" r:id="rId29"/>
    <p:sldId id="367" r:id="rId30"/>
    <p:sldId id="368" r:id="rId31"/>
    <p:sldId id="361" r:id="rId32"/>
    <p:sldId id="369" r:id="rId33"/>
    <p:sldId id="370" r:id="rId34"/>
    <p:sldId id="371" r:id="rId35"/>
    <p:sldId id="364" r:id="rId36"/>
    <p:sldId id="363" r:id="rId37"/>
    <p:sldId id="372" r:id="rId38"/>
    <p:sldId id="376" r:id="rId39"/>
    <p:sldId id="343" r:id="rId40"/>
    <p:sldId id="373" r:id="rId41"/>
    <p:sldId id="277" r:id="rId42"/>
    <p:sldId id="278" r:id="rId43"/>
    <p:sldId id="279" r:id="rId44"/>
    <p:sldId id="381" r:id="rId45"/>
    <p:sldId id="280" r:id="rId46"/>
    <p:sldId id="281" r:id="rId47"/>
    <p:sldId id="282" r:id="rId48"/>
    <p:sldId id="382" r:id="rId49"/>
    <p:sldId id="301" r:id="rId50"/>
    <p:sldId id="302" r:id="rId51"/>
    <p:sldId id="338" r:id="rId52"/>
    <p:sldId id="380" r:id="rId53"/>
    <p:sldId id="306" r:id="rId54"/>
    <p:sldId id="379" r:id="rId55"/>
    <p:sldId id="384" r:id="rId56"/>
    <p:sldId id="386" r:id="rId57"/>
    <p:sldId id="388" r:id="rId58"/>
    <p:sldId id="390" r:id="rId59"/>
    <p:sldId id="393" r:id="rId60"/>
    <p:sldId id="394" r:id="rId61"/>
    <p:sldId id="395" r:id="rId62"/>
    <p:sldId id="391" r:id="rId63"/>
    <p:sldId id="392" r:id="rId64"/>
    <p:sldId id="377" r:id="rId65"/>
    <p:sldId id="383" r:id="rId66"/>
    <p:sldId id="329" r:id="rId67"/>
    <p:sldId id="330" r:id="rId68"/>
    <p:sldId id="331" r:id="rId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2"/>
            <p14:sldId id="323"/>
            <p14:sldId id="324"/>
            <p14:sldId id="327"/>
            <p14:sldId id="328"/>
            <p14:sldId id="266"/>
            <p14:sldId id="267"/>
            <p14:sldId id="268"/>
            <p14:sldId id="378"/>
            <p14:sldId id="342"/>
            <p14:sldId id="344"/>
            <p14:sldId id="348"/>
            <p14:sldId id="349"/>
            <p14:sldId id="365"/>
            <p14:sldId id="366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7"/>
            <p14:sldId id="368"/>
            <p14:sldId id="361"/>
            <p14:sldId id="369"/>
            <p14:sldId id="370"/>
            <p14:sldId id="371"/>
            <p14:sldId id="364"/>
            <p14:sldId id="363"/>
            <p14:sldId id="372"/>
            <p14:sldId id="376"/>
            <p14:sldId id="343"/>
            <p14:sldId id="373"/>
            <p14:sldId id="277"/>
            <p14:sldId id="278"/>
            <p14:sldId id="279"/>
            <p14:sldId id="381"/>
            <p14:sldId id="280"/>
            <p14:sldId id="281"/>
            <p14:sldId id="282"/>
            <p14:sldId id="382"/>
            <p14:sldId id="301"/>
            <p14:sldId id="302"/>
            <p14:sldId id="338"/>
            <p14:sldId id="380"/>
            <p14:sldId id="306"/>
            <p14:sldId id="379"/>
            <p14:sldId id="384"/>
            <p14:sldId id="386"/>
            <p14:sldId id="388"/>
            <p14:sldId id="390"/>
            <p14:sldId id="393"/>
            <p14:sldId id="394"/>
            <p14:sldId id="395"/>
            <p14:sldId id="391"/>
            <p14:sldId id="392"/>
            <p14:sldId id="377"/>
            <p14:sldId id="383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B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6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5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82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5.PNG"/><Relationship Id="rId5" Type="http://schemas.openxmlformats.org/officeDocument/2006/relationships/image" Target="../media/image31.png"/><Relationship Id="rId10" Type="http://schemas.openxmlformats.org/officeDocument/2006/relationships/image" Target="../media/image84.PNG"/><Relationship Id="rId4" Type="http://schemas.openxmlformats.org/officeDocument/2006/relationships/image" Target="../media/image30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9.png"/><Relationship Id="rId5" Type="http://schemas.openxmlformats.org/officeDocument/2006/relationships/image" Target="../media/image31.png"/><Relationship Id="rId10" Type="http://schemas.openxmlformats.org/officeDocument/2006/relationships/image" Target="../media/image89.PNG"/><Relationship Id="rId4" Type="http://schemas.openxmlformats.org/officeDocument/2006/relationships/image" Target="../media/image30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G"/><Relationship Id="rId3" Type="http://schemas.openxmlformats.org/officeDocument/2006/relationships/image" Target="../media/image29.png"/><Relationship Id="rId7" Type="http://schemas.openxmlformats.org/officeDocument/2006/relationships/image" Target="../media/image90.png"/><Relationship Id="rId12" Type="http://schemas.openxmlformats.org/officeDocument/2006/relationships/image" Target="../media/image9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94.jpeg"/><Relationship Id="rId5" Type="http://schemas.openxmlformats.org/officeDocument/2006/relationships/image" Target="../media/image33.png"/><Relationship Id="rId15" Type="http://schemas.openxmlformats.org/officeDocument/2006/relationships/image" Target="../media/image59.png"/><Relationship Id="rId10" Type="http://schemas.openxmlformats.org/officeDocument/2006/relationships/image" Target="../media/image93.png"/><Relationship Id="rId4" Type="http://schemas.openxmlformats.org/officeDocument/2006/relationships/image" Target="../media/image30.png"/><Relationship Id="rId9" Type="http://schemas.openxmlformats.org/officeDocument/2006/relationships/image" Target="../media/image92.png"/><Relationship Id="rId14" Type="http://schemas.openxmlformats.org/officeDocument/2006/relationships/image" Target="../media/image9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8.png"/><Relationship Id="rId7" Type="http://schemas.openxmlformats.org/officeDocument/2006/relationships/image" Target="../media/image106.JP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0.JPG"/><Relationship Id="rId5" Type="http://schemas.openxmlformats.org/officeDocument/2006/relationships/image" Target="../media/image32.png"/><Relationship Id="rId10" Type="http://schemas.openxmlformats.org/officeDocument/2006/relationships/image" Target="../media/image109.JPG"/><Relationship Id="rId4" Type="http://schemas.openxmlformats.org/officeDocument/2006/relationships/image" Target="../media/image29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JPG"/><Relationship Id="rId3" Type="http://schemas.openxmlformats.org/officeDocument/2006/relationships/image" Target="../media/image18.pn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15.JPG"/><Relationship Id="rId5" Type="http://schemas.openxmlformats.org/officeDocument/2006/relationships/image" Target="../media/image30.png"/><Relationship Id="rId15" Type="http://schemas.openxmlformats.org/officeDocument/2006/relationships/image" Target="../media/image59.png"/><Relationship Id="rId10" Type="http://schemas.openxmlformats.org/officeDocument/2006/relationships/image" Target="../media/image114.png"/><Relationship Id="rId4" Type="http://schemas.openxmlformats.org/officeDocument/2006/relationships/image" Target="../media/image29.png"/><Relationship Id="rId9" Type="http://schemas.openxmlformats.org/officeDocument/2006/relationships/image" Target="../media/image113.png"/><Relationship Id="rId14" Type="http://schemas.openxmlformats.org/officeDocument/2006/relationships/image" Target="../media/image11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25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23.png"/><Relationship Id="rId5" Type="http://schemas.openxmlformats.org/officeDocument/2006/relationships/image" Target="../media/image30.png"/><Relationship Id="rId10" Type="http://schemas.openxmlformats.org/officeDocument/2006/relationships/image" Target="../media/image12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9.png"/><Relationship Id="rId7" Type="http://schemas.openxmlformats.org/officeDocument/2006/relationships/image" Target="../media/image1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39600" y="4076700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77472" y="4902464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274065" y="414263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웨이퍼 불량 데이터 셋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74065" y="498791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공정 데이터 셋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7400" y="7505700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안에 들어 있는 정보 작성 </a:t>
            </a:r>
            <a:endParaRPr lang="en-US" altLang="ko-KR" dirty="0" smtClean="0"/>
          </a:p>
          <a:p>
            <a:r>
              <a:rPr lang="ko-KR" altLang="en-US" dirty="0" smtClean="0"/>
              <a:t>사용한 컬럼 및 제거한 컬럼 기재하기 </a:t>
            </a:r>
            <a:endParaRPr lang="en-US" altLang="ko-KR" dirty="0" smtClean="0"/>
          </a:p>
          <a:p>
            <a:r>
              <a:rPr lang="en-US" altLang="ko-KR" dirty="0" smtClean="0"/>
              <a:t>Ex. </a:t>
            </a:r>
            <a:r>
              <a:rPr lang="ko-KR" altLang="en-US" dirty="0" err="1" smtClean="0"/>
              <a:t>기상데이터</a:t>
            </a:r>
            <a:r>
              <a:rPr lang="ko-KR" altLang="en-US" dirty="0" smtClean="0"/>
              <a:t> 날짜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…. </a:t>
            </a:r>
          </a:p>
          <a:p>
            <a:r>
              <a:rPr lang="ko-KR" altLang="en-US" dirty="0" smtClean="0"/>
              <a:t>기온을 구하기 위해서 기온 컬럼만 뽑아서 사용했다 등</a:t>
            </a:r>
            <a:endParaRPr lang="en-US" altLang="ko-KR" dirty="0" smtClean="0"/>
          </a:p>
          <a:p>
            <a:r>
              <a:rPr lang="ko-KR" altLang="en-US" dirty="0" err="1" smtClean="0"/>
              <a:t>이런데이터이고</a:t>
            </a:r>
            <a:r>
              <a:rPr lang="ko-KR" altLang="en-US" dirty="0" smtClean="0"/>
              <a:t> 이렇게 사용을 했다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정리하면됨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249400" y="2934932"/>
            <a:ext cx="30482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5000" y="5321640"/>
            <a:ext cx="7315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UCI SECOM 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63446" y="4454841"/>
            <a:ext cx="46474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공정 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데이터 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포함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349115"/>
            <a:ext cx="11251101" cy="5911014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9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2446092"/>
            <a:ext cx="9359401" cy="4145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7990" b="9087"/>
          <a:stretch/>
        </p:blipFill>
        <p:spPr>
          <a:xfrm>
            <a:off x="1079999" y="6591300"/>
            <a:ext cx="9359401" cy="31242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081462" y="9160591"/>
            <a:ext cx="2763454" cy="55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Noto Sans"/>
                <a:ea typeface="Noto Sans CJK KR DemiLite (TTF)" panose="020B0400000000000000" pitchFamily="50" charset="-127"/>
              </a:rPr>
              <a:t>Pass/Fail</a:t>
            </a:r>
            <a:r>
              <a:rPr lang="en-US" altLang="ko-KR" dirty="0" smtClean="0">
                <a:latin typeface="Noto Sans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"/>
                <a:ea typeface="Noto Sans CJK KR DemiLite (TTF)" panose="020B0400000000000000" pitchFamily="50" charset="-127"/>
              </a:rPr>
              <a:t> 시각화</a:t>
            </a:r>
            <a:endParaRPr lang="ko-KR" altLang="en-US" dirty="0">
              <a:latin typeface="Noto Sans"/>
              <a:ea typeface="Noto Sans CJK KR DemiLite (TTF)" panose="020B04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500084"/>
            <a:ext cx="7285578" cy="6605815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8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27834" y="1409047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시각화에 대한 간단한 결론을 적어두면 좋다</a:t>
            </a:r>
            <a:endParaRPr lang="en-US" altLang="ko-KR" dirty="0" smtClean="0"/>
          </a:p>
          <a:p>
            <a:r>
              <a:rPr lang="ko-KR" altLang="en-US" dirty="0" smtClean="0"/>
              <a:t>코드가 중요한 것은 아님 </a:t>
            </a:r>
            <a:endParaRPr lang="en-US" altLang="ko-KR" dirty="0" smtClean="0"/>
          </a:p>
          <a:p>
            <a:r>
              <a:rPr lang="ko-KR" altLang="en-US" dirty="0" smtClean="0"/>
              <a:t>중요한 파트가 아니면 제거해도 </a:t>
            </a:r>
            <a:r>
              <a:rPr lang="ko-KR" altLang="en-US" dirty="0" err="1" smtClean="0"/>
              <a:t>될듯함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새로운 분석법이 적용되었으면 </a:t>
            </a:r>
            <a:r>
              <a:rPr lang="ko-KR" altLang="en-US" dirty="0" err="1" smtClean="0"/>
              <a:t>써두면</a:t>
            </a:r>
            <a:r>
              <a:rPr lang="ko-KR" altLang="en-US" dirty="0" smtClean="0"/>
              <a:t> 좋고 아니면 굳이 쓸 필요는 없음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7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20" y="1957163"/>
            <a:ext cx="7633792" cy="7060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8320" y="9063753"/>
            <a:ext cx="763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Columns </a:t>
            </a:r>
            <a:r>
              <a:rPr lang="ko-KR" altLang="en-US" sz="2400" dirty="0" smtClean="0"/>
              <a:t>이름 변경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전처리를</a:t>
            </a:r>
            <a:r>
              <a:rPr lang="ko-KR" altLang="en-US" sz="2400" dirty="0" smtClean="0"/>
              <a:t> 위해  </a:t>
            </a:r>
            <a:r>
              <a:rPr lang="en-US" altLang="ko-KR" sz="2400" dirty="0" smtClean="0"/>
              <a:t>Time 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Pass/Fail </a:t>
            </a:r>
            <a:r>
              <a:rPr lang="ko-KR" altLang="en-US" sz="2400" dirty="0" smtClean="0"/>
              <a:t>열 제거</a:t>
            </a:r>
            <a:endParaRPr lang="ko-KR" altLang="en-US" sz="2400" dirty="0"/>
          </a:p>
        </p:txBody>
      </p:sp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036641"/>
            <a:ext cx="6343260" cy="6901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42744" y="9063753"/>
            <a:ext cx="633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표준편차가 </a:t>
            </a:r>
            <a:r>
              <a:rPr lang="en-US" altLang="ko-KR" sz="2400" b="1" dirty="0" smtClean="0"/>
              <a:t>0</a:t>
            </a:r>
            <a:r>
              <a:rPr lang="ko-KR" altLang="en-US" sz="2400" b="1" dirty="0" smtClean="0"/>
              <a:t>인 값</a:t>
            </a:r>
            <a:endParaRPr lang="en-US" altLang="ko-KR" sz="2400" b="1" dirty="0"/>
          </a:p>
          <a:p>
            <a:r>
              <a:rPr lang="en-US" altLang="ko-KR" sz="2400" dirty="0" smtClean="0"/>
              <a:t> - </a:t>
            </a:r>
            <a:r>
              <a:rPr lang="ko-KR" altLang="en-US" sz="2400" dirty="0" smtClean="0"/>
              <a:t>값이 극단적이고 분석에 필요하지 않은  데이터이므로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98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628900"/>
            <a:ext cx="11119088" cy="67013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06324" y="491490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표준편차가 </a:t>
            </a:r>
            <a:r>
              <a:rPr lang="en-US" altLang="ko-KR" sz="2400" b="1" dirty="0" smtClean="0"/>
              <a:t>0</a:t>
            </a:r>
            <a:r>
              <a:rPr lang="ko-KR" altLang="en-US" sz="2400" b="1" dirty="0" smtClean="0"/>
              <a:t>에 가까운 값</a:t>
            </a:r>
            <a:endParaRPr lang="en-US" altLang="ko-KR" sz="2400" b="1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값이 극단적이고 분석에 필요하지 않은  데이터이므로 똑같이 제거</a:t>
            </a:r>
            <a:endParaRPr lang="ko-KR" altLang="en-US" sz="2400" dirty="0"/>
          </a:p>
        </p:txBody>
      </p:sp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150" y="9048443"/>
            <a:ext cx="7477730" cy="707298"/>
          </a:xfrm>
        </p:spPr>
        <p:txBody>
          <a:bodyPr>
            <a:normAutofit fontScale="90000"/>
          </a:bodyPr>
          <a:lstStyle/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Correlation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을 통해 센서와 불량 여부 간 상관성 분석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8714"/>
          <a:stretch/>
        </p:blipFill>
        <p:spPr>
          <a:xfrm>
            <a:off x="1080000" y="2607004"/>
            <a:ext cx="7611880" cy="6498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68" y="2540990"/>
            <a:ext cx="6784092" cy="6630924"/>
          </a:xfrm>
          <a:prstGeom prst="rect">
            <a:avLst/>
          </a:prstGeom>
        </p:spPr>
      </p:pic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6" name="제목 6"/>
          <p:cNvSpPr txBox="1">
            <a:spLocks/>
          </p:cNvSpPr>
          <p:nvPr/>
        </p:nvSpPr>
        <p:spPr>
          <a:xfrm>
            <a:off x="11734800" y="9140299"/>
            <a:ext cx="3581400" cy="61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err="1" smtClean="0">
                <a:latin typeface="Noto Sans"/>
                <a:ea typeface="Noto Sans CJK KR Bold (TTF)" panose="020B0800000000000000" pitchFamily="50" charset="-127"/>
              </a:rPr>
              <a:t>Seaborn</a:t>
            </a:r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 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히트 맵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시각화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6"/>
          <p:cNvSpPr txBox="1">
            <a:spLocks/>
          </p:cNvSpPr>
          <p:nvPr/>
        </p:nvSpPr>
        <p:spPr>
          <a:xfrm>
            <a:off x="304800" y="84386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638301"/>
            <a:ext cx="9220200" cy="79433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0" y="3045397"/>
            <a:ext cx="5550110" cy="4305028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각 </a:t>
            </a:r>
            <a:r>
              <a:rPr lang="en-US" altLang="ko-KR" sz="2400" b="1" dirty="0" smtClean="0"/>
              <a:t>column</a:t>
            </a:r>
            <a:r>
              <a:rPr lang="ko-KR" altLang="en-US" sz="2400" b="1" dirty="0" smtClean="0"/>
              <a:t>과의 상관계수 분석</a:t>
            </a:r>
            <a:endParaRPr lang="en-US" altLang="ko-KR" sz="2400" b="1" dirty="0" smtClean="0"/>
          </a:p>
          <a:p>
            <a:r>
              <a:rPr lang="en-US" altLang="ko-KR" sz="2400" dirty="0"/>
              <a:t>-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상관계수가 높은 컬럼은 다른 컬럼에 영향을 받기 쉬운 이유로 분석에서 제외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9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20176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주제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개요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810" y="5113943"/>
            <a:ext cx="3154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팀 구성 및 역할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08814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 및 시각화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페이지 제작 및 </a:t>
            </a:r>
            <a:r>
              <a:rPr lang="ko-KR" altLang="en-US" sz="2100" kern="0" spc="-100" dirty="0" err="1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서버연결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390" y="6843914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9810" y="7310098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9811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08811" y="7310098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8814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35048" y="5113943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5099" y="5730507"/>
            <a:ext cx="545226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03-1 UCI SECOM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03-2 Wafer-811k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03-3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페이지 제작 및 서버 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781301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결측치</a:t>
            </a:r>
            <a:r>
              <a:rPr lang="ko-KR" altLang="en-US" sz="2400" b="1" dirty="0" smtClean="0"/>
              <a:t> 확인</a:t>
            </a:r>
            <a:endParaRPr lang="en-US" altLang="ko-KR" sz="2400" b="1" dirty="0"/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전체 </a:t>
            </a:r>
            <a:r>
              <a:rPr lang="en-US" altLang="ko-KR" sz="2400" dirty="0" smtClean="0"/>
              <a:t>1567</a:t>
            </a:r>
            <a:r>
              <a:rPr lang="ko-KR" altLang="en-US" sz="2400" dirty="0" smtClean="0"/>
              <a:t>개 행 중 </a:t>
            </a:r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비율이 </a:t>
            </a:r>
            <a:r>
              <a:rPr lang="en-US" altLang="ko-KR" sz="2400" dirty="0" smtClean="0"/>
              <a:t>50%</a:t>
            </a:r>
            <a:r>
              <a:rPr lang="ko-KR" altLang="en-US" sz="2400" dirty="0" smtClean="0"/>
              <a:t>가 넘어가는 컬럼 제거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5798" y="8517411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결측치가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50% </a:t>
            </a:r>
            <a:r>
              <a:rPr lang="ko-KR" altLang="en-US" sz="2400" b="1" dirty="0" smtClean="0"/>
              <a:t>미만인 값</a:t>
            </a:r>
            <a:endParaRPr lang="en-US" altLang="ko-KR" sz="2400" b="1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평균치로 대체</a:t>
            </a:r>
            <a:endParaRPr lang="ko-KR" altLang="en-US" sz="2400" dirty="0"/>
          </a:p>
        </p:txBody>
      </p:sp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3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496800" y="3900358"/>
            <a:ext cx="349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PASS </a:t>
            </a:r>
            <a:r>
              <a:rPr lang="ko-KR" altLang="en-US" sz="2400" dirty="0" smtClean="0"/>
              <a:t>데이터 분포 확인</a:t>
            </a:r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 비정상적 그래프 존재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705100"/>
            <a:ext cx="11071518" cy="6935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6800" y="270510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7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192000" y="4838700"/>
            <a:ext cx="5179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이상치</a:t>
            </a:r>
            <a:endParaRPr lang="en-US" altLang="ko-KR" sz="3000" b="1" dirty="0" smtClean="0"/>
          </a:p>
          <a:p>
            <a:endParaRPr lang="en-US" altLang="ko-KR" sz="3000" b="1" dirty="0" smtClean="0"/>
          </a:p>
          <a:p>
            <a:r>
              <a:rPr lang="en-US" altLang="ko-KR" sz="3000" dirty="0" smtClean="0"/>
              <a:t>-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상한값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/ </a:t>
            </a:r>
            <a:r>
              <a:rPr lang="ko-KR" altLang="en-US" sz="3000" dirty="0" err="1" smtClean="0"/>
              <a:t>하한값으로</a:t>
            </a:r>
            <a:r>
              <a:rPr lang="ko-KR" altLang="en-US" sz="3000" dirty="0" smtClean="0"/>
              <a:t> 대체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2560075"/>
            <a:ext cx="10745410" cy="7163606"/>
          </a:xfrm>
          <a:prstGeom prst="rect">
            <a:avLst/>
          </a:prstGeom>
        </p:spPr>
      </p:pic>
      <p:sp>
        <p:nvSpPr>
          <p:cNvPr id="9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3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1889774" y="3447035"/>
            <a:ext cx="44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PASS </a:t>
            </a:r>
            <a:r>
              <a:rPr lang="ko-KR" altLang="en-US" sz="2400" dirty="0" smtClean="0"/>
              <a:t>데이터 분포 확인</a:t>
            </a:r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 대체로 그래프 안정화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000" y="2482218"/>
            <a:ext cx="10242530" cy="63979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35680" y="24822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0163" y="3456570"/>
            <a:ext cx="7284597" cy="4634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56570"/>
            <a:ext cx="7398186" cy="4634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4619" y="8180418"/>
            <a:ext cx="286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072641" y="8323823"/>
            <a:ext cx="2919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endParaRPr lang="ko-KR" altLang="en-US" sz="3200" b="1" dirty="0"/>
          </a:p>
        </p:txBody>
      </p:sp>
      <p:sp>
        <p:nvSpPr>
          <p:cNvPr id="13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3426816"/>
            <a:ext cx="7126248" cy="6051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08" y="3329643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5080" y="2043899"/>
            <a:ext cx="937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, </a:t>
            </a:r>
            <a:r>
              <a:rPr lang="en-US" altLang="ko-KR" sz="3200" b="1" dirty="0" err="1" smtClean="0"/>
              <a:t>RandomForest</a:t>
            </a:r>
            <a:r>
              <a:rPr lang="en-US" altLang="ko-KR" sz="3200" b="1" dirty="0" smtClean="0"/>
              <a:t>, Logistic Regression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/>
              <a:t>샘</a:t>
            </a:r>
            <a:r>
              <a:rPr lang="ko-KR" altLang="en-US" sz="3200" b="1" dirty="0" smtClean="0"/>
              <a:t>플링 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76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기존 </a:t>
            </a:r>
            <a:r>
              <a:rPr lang="ko-KR" altLang="en-US" sz="2400" b="1" dirty="0" err="1" smtClean="0"/>
              <a:t>전처리가</a:t>
            </a:r>
            <a:r>
              <a:rPr lang="ko-KR" altLang="en-US" sz="2400" b="1" dirty="0" smtClean="0"/>
              <a:t> 완료된 데이터</a:t>
            </a:r>
            <a:endParaRPr lang="en-US" altLang="ko-KR" sz="2400" b="1" dirty="0" smtClean="0"/>
          </a:p>
          <a:p>
            <a:r>
              <a:rPr lang="en-US" altLang="ko-KR" sz="2400" dirty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분리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비교를 위해서 표준화</a:t>
            </a:r>
            <a:endParaRPr lang="ko-KR" altLang="en-US" sz="2400" dirty="0"/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61404" y="8069926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Under-Sampling 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train, test </a:t>
            </a:r>
            <a:r>
              <a:rPr lang="ko-KR" altLang="en-US" sz="2600" b="1" dirty="0" smtClean="0"/>
              <a:t>데이터 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019300"/>
            <a:ext cx="7479198" cy="7246346"/>
          </a:xfrm>
          <a:prstGeom prst="rect">
            <a:avLst/>
          </a:prstGeom>
        </p:spPr>
      </p:pic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56493"/>
          <a:stretch/>
        </p:blipFill>
        <p:spPr>
          <a:xfrm>
            <a:off x="9799200" y="3008309"/>
            <a:ext cx="6400800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87" y="2334264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848601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01934" y="2475450"/>
            <a:ext cx="2412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78909" y="3014120"/>
            <a:ext cx="113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22942" y="7912882"/>
            <a:ext cx="10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6836" y="9046134"/>
            <a:ext cx="60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XGBoostClassifier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00" y="2475451"/>
            <a:ext cx="5751980" cy="65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4" y="2206134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42668" y="2478300"/>
            <a:ext cx="2700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RandomForestClassifier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/>
              <a:t>[</a:t>
            </a:r>
            <a:r>
              <a:rPr lang="en-US" altLang="ko-KR" sz="3000" b="1" dirty="0" err="1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26" y="2478300"/>
            <a:ext cx="5532021" cy="60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0001" y="5127429"/>
            <a:ext cx="5195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3" y="2265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56377" y="2376300"/>
            <a:ext cx="2700000" cy="310725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Logical Regression – Confusion Matrix</a:t>
            </a:r>
          </a:p>
          <a:p>
            <a:r>
              <a:rPr lang="en-US" altLang="ko-KR" sz="3000" b="1" dirty="0"/>
              <a:t>[</a:t>
            </a:r>
            <a:r>
              <a:rPr lang="en-US" altLang="ko-KR" sz="3000" b="1" dirty="0" err="1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0" y="2265900"/>
            <a:ext cx="5257800" cy="62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019300"/>
            <a:ext cx="6581392" cy="2773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219700"/>
            <a:ext cx="7983064" cy="4296375"/>
          </a:xfrm>
          <a:prstGeom prst="rect">
            <a:avLst/>
          </a:prstGeom>
        </p:spPr>
      </p:pic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02410" y="8887077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Over-Sampling  / train, test </a:t>
            </a:r>
            <a:r>
              <a:rPr lang="ko-KR" altLang="en-US" sz="2600" b="1" dirty="0" smtClean="0"/>
              <a:t>데이터 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/>
          <a:stretch/>
        </p:blipFill>
        <p:spPr>
          <a:xfrm>
            <a:off x="10002410" y="3139747"/>
            <a:ext cx="6689317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37" y="2340793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848601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01934" y="2475450"/>
            <a:ext cx="2412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78909" y="3014120"/>
            <a:ext cx="113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22942" y="7912882"/>
            <a:ext cx="10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6836" y="9046134"/>
            <a:ext cx="60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XGBoostClassifier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 + </a:t>
            </a:r>
            <a:r>
              <a:rPr lang="en-US" altLang="ko-KR" sz="3000" b="1" dirty="0" err="1" smtClean="0"/>
              <a:t>GridSearchCV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00" y="1835945"/>
            <a:ext cx="6273934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3" y="2247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42668" y="2352777"/>
            <a:ext cx="2700000" cy="3095523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RandomForestClassifier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1" y="2352777"/>
            <a:ext cx="6262800" cy="49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00" y="2265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56377" y="2376300"/>
            <a:ext cx="2700000" cy="310725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Logical Regression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0" y="2265900"/>
            <a:ext cx="6768933" cy="52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57400" y="4045348"/>
            <a:ext cx="4800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결과값에</a:t>
            </a:r>
            <a:endParaRPr lang="en-US" altLang="ko-KR" sz="3600" dirty="0" smtClean="0"/>
          </a:p>
          <a:p>
            <a:r>
              <a:rPr lang="ko-KR" altLang="en-US" sz="3600" dirty="0" smtClean="0"/>
              <a:t>미치는 중요성에 대한</a:t>
            </a:r>
            <a:endParaRPr lang="en-US" altLang="ko-KR" sz="3600" dirty="0" smtClean="0"/>
          </a:p>
          <a:p>
            <a:r>
              <a:rPr lang="ko-KR" altLang="en-US" sz="3600" dirty="0" smtClean="0"/>
              <a:t>시각화 가능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11581"/>
            <a:ext cx="7408160" cy="9541662"/>
          </a:xfrm>
          <a:prstGeom prst="rect">
            <a:avLst/>
          </a:prstGeom>
        </p:spPr>
      </p:pic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476500"/>
            <a:ext cx="16367792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8" y="2476500"/>
            <a:ext cx="16367792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4097000" y="2934932"/>
            <a:ext cx="32006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8763000" y="5321640"/>
            <a:ext cx="8077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– 811k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60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Wafer-811k</a:t>
            </a:r>
          </a:p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Dataset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불량 관련 데이터 셋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맵 이미지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다이 크기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불량 타입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및 웨이퍼 인덱스 등의 정보로 구성됨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000" y="2191849"/>
            <a:ext cx="10523882" cy="71550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0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2705100"/>
            <a:ext cx="401976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906000" y="4549510"/>
            <a:ext cx="10316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불량품 감지하는 센서에 대한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489964" y="3855176"/>
            <a:ext cx="9587465" cy="553998"/>
            <a:chOff x="9367774" y="1970190"/>
            <a:chExt cx="9587465" cy="553998"/>
          </a:xfrm>
        </p:grpSpPr>
        <p:sp>
          <p:nvSpPr>
            <p:cNvPr id="14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9906000" y="6972300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컨셉, 훈련내용과의 관련성, 개발환경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89964" y="6277976"/>
            <a:ext cx="9587465" cy="553998"/>
            <a:chOff x="9367774" y="4392990"/>
            <a:chExt cx="9587465" cy="553998"/>
          </a:xfrm>
        </p:grpSpPr>
        <p:sp>
          <p:nvSpPr>
            <p:cNvPr id="21" name="Object 21"/>
            <p:cNvSpPr txBox="1"/>
            <p:nvPr/>
          </p:nvSpPr>
          <p:spPr>
            <a:xfrm>
              <a:off x="9783810" y="43929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개요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0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322" y="3016074"/>
            <a:ext cx="7140130" cy="5217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2430" y="3016074"/>
            <a:ext cx="7140130" cy="52171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4652" y="8865848"/>
            <a:ext cx="928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Wafer-811k </a:t>
            </a:r>
            <a:r>
              <a:rPr lang="ko-KR" altLang="en-US" sz="2800" dirty="0" smtClean="0"/>
              <a:t>데이터 분석 및 필요 없는 </a:t>
            </a:r>
            <a:r>
              <a:rPr lang="en-US" altLang="ko-KR" sz="2800" dirty="0" smtClean="0"/>
              <a:t>‘</a:t>
            </a:r>
            <a:r>
              <a:rPr lang="en-US" altLang="ko-KR" sz="2800" dirty="0" err="1" smtClean="0"/>
              <a:t>waferIndex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항목 제거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6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38090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94" b="-2904"/>
          <a:stretch/>
        </p:blipFill>
        <p:spPr>
          <a:xfrm>
            <a:off x="900001" y="5148574"/>
            <a:ext cx="6212402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900000" y="2213762"/>
            <a:ext cx="6212403" cy="2375087"/>
          </a:xfrm>
          <a:prstGeom prst="rect">
            <a:avLst/>
          </a:prstGeom>
        </p:spPr>
      </p:pic>
      <p:pic>
        <p:nvPicPr>
          <p:cNvPr id="17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0" y="2964128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29654"/>
          <a:stretch/>
        </p:blipFill>
        <p:spPr>
          <a:xfrm>
            <a:off x="13186429" y="3991072"/>
            <a:ext cx="4248074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000" y="9414294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불량률이 존재하며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85.2%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타입에 해당한다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08" y="1237870"/>
            <a:ext cx="11776192" cy="64001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Edge-Ring - Edge-Loc - Center - Loc - Scratch - Random - Donut - Near-full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순으로 분량률 확인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594869" y="2704640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9756918" y="4594236"/>
            <a:ext cx="6321890" cy="5460624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9" y="8115300"/>
            <a:ext cx="1746623" cy="21696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13" y="7634619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  <p:sp>
        <p:nvSpPr>
          <p:cNvPr id="2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7" name="Object 5"/>
          <p:cNvPicPr>
            <a:picLocks noChangeAspect="1"/>
          </p:cNvPicPr>
          <p:nvPr/>
        </p:nvPicPr>
        <p:blipFill rotWithShape="1">
          <a:blip r:embed="rId1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불량률 감소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작을수록 수율도 낮아진다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988" y="3961110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52" y="4134158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lotname(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특정부품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불량 유형과는 상관관계가 있지 않다 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6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825" y="4933950"/>
            <a:ext cx="7910491" cy="400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32" y="4000500"/>
            <a:ext cx="8380535" cy="57912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51676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웨이퍼 크기 산점도 시각화  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종협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4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667" y="2482410"/>
            <a:ext cx="1600904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 디스플레이 불량품 감지하는 센서에 대한 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2" name="Object 5"/>
          <p:cNvPicPr>
            <a:picLocks noChangeAspect="1"/>
          </p:cNvPicPr>
          <p:nvPr/>
        </p:nvPicPr>
        <p:blipFill rotWithShape="1">
          <a:blip r:embed="rId1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371725"/>
            <a:ext cx="7724775" cy="620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09" y="1714500"/>
            <a:ext cx="8486775" cy="724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8963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개수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92703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크기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5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85.24% ,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나머지 패턴이 있는 불량품은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있는 불량품 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패턴이 있는 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31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75555" y="2438698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5748" y="1454162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32" name="Object 5"/>
          <p:cNvPicPr>
            <a:picLocks noChangeAspect="1"/>
          </p:cNvPicPr>
          <p:nvPr/>
        </p:nvPicPr>
        <p:blipFill rotWithShape="1">
          <a:blip r:embed="rId1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3154" y="3418744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896600" y="204036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947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376452"/>
            <a:ext cx="8113890" cy="3323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6066836"/>
            <a:ext cx="8113890" cy="42201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75" y="2933700"/>
            <a:ext cx="8423534" cy="4009140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900000" y="900000"/>
            <a:ext cx="5996470" cy="9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4242" y="7429500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패턴을 가진 항목만 분리</a:t>
            </a:r>
            <a:endParaRPr lang="en-US" altLang="ko-KR" sz="2600" dirty="0" smtClean="0"/>
          </a:p>
          <a:p>
            <a:r>
              <a:rPr lang="ko-KR" altLang="en-US" sz="2600" dirty="0"/>
              <a:t> </a:t>
            </a:r>
            <a:r>
              <a:rPr lang="en-US" altLang="ko-KR" sz="2600" dirty="0"/>
              <a:t>– </a:t>
            </a:r>
            <a:r>
              <a:rPr lang="ko-KR" altLang="en-US" sz="2600" dirty="0" smtClean="0"/>
              <a:t>새로운 </a:t>
            </a:r>
            <a:r>
              <a:rPr lang="en-US" altLang="ko-KR" sz="2600" dirty="0" smtClean="0"/>
              <a:t>‘</a:t>
            </a:r>
            <a:r>
              <a:rPr lang="en-US" altLang="ko-KR" sz="2600" dirty="0" err="1" smtClean="0"/>
              <a:t>waferMapDim</a:t>
            </a:r>
            <a:r>
              <a:rPr lang="en-US" altLang="ko-KR" sz="2600" dirty="0" smtClean="0"/>
              <a:t>’</a:t>
            </a:r>
            <a:r>
              <a:rPr lang="ko-KR" altLang="en-US" sz="2600" dirty="0" smtClean="0"/>
              <a:t>컬럼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72939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957163"/>
            <a:ext cx="7944960" cy="8041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2000397"/>
            <a:ext cx="7683000" cy="4009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3635" y="70485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Wafer </a:t>
            </a:r>
            <a:r>
              <a:rPr lang="ko-KR" altLang="en-US" sz="3000" b="1" dirty="0" smtClean="0"/>
              <a:t>이미지화</a:t>
            </a:r>
            <a:endParaRPr lang="en-US" altLang="ko-KR" sz="3000" b="1" dirty="0" smtClean="0"/>
          </a:p>
          <a:p>
            <a:r>
              <a:rPr lang="en-US" altLang="ko-KR" sz="2400" dirty="0" smtClean="0"/>
              <a:t>–  </a:t>
            </a:r>
            <a:r>
              <a:rPr lang="ko-KR" altLang="en-US" sz="2400" dirty="0" smtClean="0"/>
              <a:t>불량 패턴 별 웨이퍼 이미지화</a:t>
            </a:r>
            <a:endParaRPr lang="ko-KR" altLang="en-US" sz="2400" dirty="0"/>
          </a:p>
        </p:txBody>
      </p:sp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6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857500"/>
            <a:ext cx="11158596" cy="5676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82600" y="2857500"/>
            <a:ext cx="3733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패턴별</a:t>
            </a:r>
            <a:r>
              <a:rPr lang="ko-KR" altLang="en-US" sz="2600" dirty="0" smtClean="0"/>
              <a:t> 이미지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1412785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62853"/>
            <a:ext cx="16358648" cy="20299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5" y="3792825"/>
            <a:ext cx="16358648" cy="202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847450"/>
            <a:ext cx="16358648" cy="20299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5" y="7902075"/>
            <a:ext cx="16358648" cy="20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8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38200"/>
            <a:ext cx="16358648" cy="2029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3768172"/>
            <a:ext cx="16358648" cy="2029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5798144"/>
            <a:ext cx="16358648" cy="2029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" y="7828116"/>
            <a:ext cx="16358648" cy="22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53437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이유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ko-KR" alt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및 훈련내용과의 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400300"/>
            <a:ext cx="10758330" cy="5982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600" y="3924300"/>
            <a:ext cx="441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패턴별</a:t>
            </a:r>
            <a:r>
              <a:rPr lang="ko-KR" altLang="en-US" sz="2600" dirty="0" smtClean="0"/>
              <a:t> 대표 이미지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1278133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95500"/>
            <a:ext cx="14782800" cy="7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7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9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52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0400" y="4686300"/>
            <a:ext cx="12039600" cy="2209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웨이퍼 맵 이미지 머신 러닝 데이터 분석 자료 </a:t>
            </a:r>
            <a:r>
              <a:rPr lang="ko-KR" altLang="en-US" sz="5000" b="1" dirty="0" err="1" smtClean="0"/>
              <a:t>추가예정</a:t>
            </a:r>
            <a:endParaRPr lang="ko-KR" altLang="en-US" sz="5000" b="1" dirty="0"/>
          </a:p>
        </p:txBody>
      </p:sp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278130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통해 어떤 부분을 알고 싶었는지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분석을 한 이유를  종합해서 어떤 결론이 </a:t>
            </a:r>
            <a:r>
              <a:rPr lang="ko-KR" altLang="en-US" dirty="0" err="1" smtClean="0"/>
              <a:t>나왔는가에</a:t>
            </a:r>
            <a:r>
              <a:rPr lang="ko-KR" altLang="en-US" dirty="0" smtClean="0"/>
              <a:t> 포커스 해서 작성하면 된다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5816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3639800" y="2934932"/>
            <a:ext cx="36578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9829800" y="5321640"/>
            <a:ext cx="7010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0" y="6573600"/>
            <a:ext cx="449601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Django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사이트 구현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spc="-200" noProof="0" dirty="0" err="1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Ubunto</a:t>
            </a:r>
            <a:r>
              <a:rPr lang="ko-KR" altLang="en-US" sz="3000" kern="0" spc="-200" noProof="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서버 연결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4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00600" y="461010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내용 추가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29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534400" y="1562100"/>
            <a:ext cx="9296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디스플레이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패널은 다양한 센서를 사용하여 불량을 감지합니다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이러한 센서는 디스플레이 패널의 전기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광학 및 기계적 특성을 측정합니다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센서에서 수집된 데이터는 불량의 존재를 감지하기 위해 분석됩니다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TFT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패널의 웨이퍼에서 발생하는 불량 은  디스플레이 패널의 색상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밝기 및 선명도에 영향을 줄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또한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감소시킬 수도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분석을 통해 제조업체는 웨이퍼에서 발생하는 불량의 종류와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파악할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정보는 공정 및 환경을 개선하기 위한 조치를 취하는 데 사용할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와 불량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분석은 디스플레이 패널의 품질을 개선하고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향상시키는 데 필수적인 도구입니다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이를 통해 제조업체는 불량을 사전에 감지하고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저하시키는 문제를 해결할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결론이 도움이 되셨기를 바랍니다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7412" y="6743700"/>
            <a:ext cx="1027191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해당 주제를 받고   자료조사를 하기  전이나 하는  중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 주제에  대해 이 해하면서 접근하는 것이 쉽지 않았고 현실은 쉽지 않구나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…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라는 것을 간접적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?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으로나마 느낄 수 있는 좋은 계기가 되었고 포기하지않고 할 수 있는 것에 도전 해볼 수 있는 좋은 계기가 되었다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29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팀 구성 및 역할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3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762800" y="7467543"/>
            <a:ext cx="7961932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서영석, 배기표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5238" y="4025538"/>
            <a:ext cx="8280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300" dirty="0" smtClean="0">
                <a:solidFill>
                  <a:srgbClr val="000000"/>
                </a:solidFill>
                <a:latin typeface="Calibri"/>
              </a:rPr>
              <a:t>데이터 분석 및 시각화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800" y="4879724"/>
            <a:ext cx="17157143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황규민, 천수빈, 이종협, 최수아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088" y="6613347"/>
            <a:ext cx="52853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300" noProof="0" dirty="0" smtClean="0">
                <a:solidFill>
                  <a:srgbClr val="4C4747"/>
                </a:solidFill>
                <a:latin typeface="Calibri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89568" y="430904"/>
            <a:ext cx="3574154" cy="4290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34318" y="251287"/>
            <a:ext cx="873427" cy="858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팀 구성 및 역할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2597109" y="8624948"/>
            <a:ext cx="796193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소주제별로</a:t>
            </a:r>
            <a:r>
              <a:rPr kumimoji="0" lang="ko-KR" alt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 무엇을 한지 작성하면 </a:t>
            </a:r>
            <a:r>
              <a:rPr kumimoji="0" lang="ko-KR" altLang="en-US" sz="21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좋을듯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2"/>
          <p:cNvSpPr txBox="1"/>
          <p:nvPr/>
        </p:nvSpPr>
        <p:spPr>
          <a:xfrm>
            <a:off x="2434007" y="9531184"/>
            <a:ext cx="796193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업무위주로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"/>
          <p:cNvSpPr txBox="1"/>
          <p:nvPr/>
        </p:nvSpPr>
        <p:spPr>
          <a:xfrm>
            <a:off x="4038600" y="9531184"/>
            <a:ext cx="796193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kern="0" spc="-100" dirty="0" smtClean="0">
                <a:solidFill>
                  <a:srgbClr val="4C4747"/>
                </a:solidFill>
                <a:latin typeface="S-Core Dream 3 Light" pitchFamily="34" charset="0"/>
                <a:cs typeface="S-Core Dream 3 Light" pitchFamily="34" charset="0"/>
              </a:rPr>
              <a:t>분석을 통해서 </a:t>
            </a:r>
            <a:r>
              <a:rPr kumimoji="0" lang="ko-KR" alt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무슨 정보를 얻었는지 적으면 된다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"/>
          <p:cNvSpPr txBox="1"/>
          <p:nvPr/>
        </p:nvSpPr>
        <p:spPr>
          <a:xfrm>
            <a:off x="9201790" y="8099542"/>
            <a:ext cx="7961932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kern="0" spc="-100" dirty="0" smtClean="0">
                <a:solidFill>
                  <a:srgbClr val="4C4747"/>
                </a:solidFill>
                <a:latin typeface="S-Core Dream 3 Light" pitchFamily="34" charset="0"/>
                <a:cs typeface="S-Core Dream 3 Light" pitchFamily="34" charset="0"/>
              </a:rPr>
              <a:t>보고서이기도 하고 발표자료이기도함</a:t>
            </a:r>
            <a:endParaRPr lang="en-US" altLang="ko-KR" sz="2100" kern="0" spc="-100" dirty="0" smtClean="0">
              <a:solidFill>
                <a:srgbClr val="4C4747"/>
              </a:solidFill>
              <a:latin typeface="S-Core Dream 3 Light" pitchFamily="34" charset="0"/>
              <a:cs typeface="S-Core Dream 3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</a:rPr>
              <a:t>누가 무엇을 </a:t>
            </a:r>
            <a:r>
              <a:rPr kumimoji="0" lang="ko-KR" altLang="en-US" sz="2100" b="0" i="0" u="none" strike="noStrike" kern="0" cap="none" spc="-1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</a:rPr>
              <a:t>했는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S-Core Dream 3 Light" pitchFamily="34" charset="0"/>
              </a:rPr>
              <a:t>지 </a:t>
            </a:r>
            <a:r>
              <a:rPr lang="ko-KR" altLang="en-US" sz="2100" kern="0" spc="-100" dirty="0" err="1" smtClean="0">
                <a:solidFill>
                  <a:srgbClr val="4C4747"/>
                </a:solidFill>
                <a:latin typeface="S-Core Dream 3 Light" pitchFamily="34" charset="0"/>
              </a:rPr>
              <a:t>ㄴㄴㄴㄴ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0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</a:t>
            </a: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 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1530</Words>
  <Application>Microsoft Office PowerPoint</Application>
  <PresentationFormat>사용자 지정</PresentationFormat>
  <Paragraphs>394</Paragraphs>
  <Slides>68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92" baseType="lpstr">
      <vt:lpstr>?? ??</vt:lpstr>
      <vt:lpstr>Bebas</vt:lpstr>
      <vt:lpstr>G마켓 산스 TTF Medium</vt:lpstr>
      <vt:lpstr>Noto Sans</vt:lpstr>
      <vt:lpstr>Noto Sans CJK KR Bold (TTF)</vt:lpstr>
      <vt:lpstr>Noto Sans CJK KR DemiLight</vt:lpstr>
      <vt:lpstr>Noto Sans CJK KR DemiLite (TTF)</vt:lpstr>
      <vt:lpstr>Noto Sans CJK KR Regular</vt:lpstr>
      <vt:lpstr>Noto Sans KR Thin</vt:lpstr>
      <vt:lpstr>Noto Sans Mono CJK KR Bold</vt:lpstr>
      <vt:lpstr>Noto Sans Mono CJK KR R (TTF)</vt:lpstr>
      <vt:lpstr>Noto Sans Mono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함초롬돋움</vt:lpstr>
      <vt:lpstr>휴먼모음T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Correlation을 통해 센서와 불량 여부 간 상관성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불량 유형별 웨이퍼 크기 산점도 시각화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웨이퍼 맵 이미지 머신 러닝 데이터 분석 자료 추가예정</vt:lpstr>
      <vt:lpstr>PowerPoint 프레젠테이션</vt:lpstr>
      <vt:lpstr>내용 추가 바랍니다.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76</cp:revision>
  <dcterms:created xsi:type="dcterms:W3CDTF">2023-05-09T18:34:47Z</dcterms:created>
  <dcterms:modified xsi:type="dcterms:W3CDTF">2023-05-17T06:15:05Z</dcterms:modified>
</cp:coreProperties>
</file>